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notesMasterIdLst>
    <p:notesMasterId r:id="rId15"/>
  </p:notesMasterIdLst>
  <p:sldIdLst>
    <p:sldId id="814" r:id="rId3"/>
    <p:sldId id="823" r:id="rId4"/>
    <p:sldId id="824" r:id="rId5"/>
    <p:sldId id="825" r:id="rId6"/>
    <p:sldId id="826" r:id="rId7"/>
    <p:sldId id="827" r:id="rId8"/>
    <p:sldId id="828" r:id="rId9"/>
    <p:sldId id="829" r:id="rId10"/>
    <p:sldId id="830" r:id="rId11"/>
    <p:sldId id="831" r:id="rId12"/>
    <p:sldId id="832" r:id="rId13"/>
    <p:sldId id="83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48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574B2-C0B8-48B8-8275-3EF67CE86942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2F796-A0BF-4970-9AEF-F07114652B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749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03DC-2EE2-47ED-91DD-18BD04DB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B7881-693F-462E-B0A9-21781019D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A6571-F96A-4E6B-A4B7-5ECAD2F79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AE9C5-CE23-4A4D-AD31-D805C9124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ED59-713E-483E-A6B1-087B9A09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2991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43FCE-6D73-49AB-BB47-F8D20513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23FA9-1F73-41D2-B38B-D067E6047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9C2B8-F67E-4C5D-BFD2-89BFE89A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1E4D-EF6C-4938-B4B8-330B3CC2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34863-70BA-4BA2-9E8C-788111BF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695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5788E6-DB86-4595-B7CB-FB16FFC835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B34F2-8C4B-4DE8-A4BD-B47771B88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90AE7-27DB-44B2-81D1-8C7765508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F6326-1742-4D55-AB5E-A1585B499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6A8F-629A-4E94-8D2E-C96121F4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471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 slid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733" y="2913229"/>
            <a:ext cx="5804747" cy="76201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533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575733" y="2913229"/>
            <a:ext cx="580474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34" y="555605"/>
            <a:ext cx="2898985" cy="1270984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733" y="4960485"/>
            <a:ext cx="5804747" cy="605367"/>
          </a:xfrm>
        </p:spPr>
        <p:txBody>
          <a:bodyPr/>
          <a:lstStyle>
            <a:lvl1pPr marL="0" indent="0">
              <a:buNone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35830" y="1"/>
            <a:ext cx="4658285" cy="6098116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241294" indent="0">
              <a:buNone/>
              <a:defRPr/>
            </a:lvl3pPr>
            <a:lvl4pPr marL="817013" indent="0">
              <a:buNone/>
              <a:defRPr/>
            </a:lvl4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4184407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ing, 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6388102" y="910739"/>
            <a:ext cx="5228167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8101" y="910587"/>
            <a:ext cx="5228167" cy="726820"/>
          </a:xfrm>
        </p:spPr>
        <p:txBody>
          <a:bodyPr/>
          <a:lstStyle>
            <a:lvl1pPr marL="0" indent="0">
              <a:buNone/>
              <a:defRPr sz="3733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36879"/>
            <a:ext cx="5190067" cy="485432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88101" y="1726308"/>
            <a:ext cx="5228167" cy="4064891"/>
          </a:xfrm>
        </p:spPr>
        <p:txBody>
          <a:bodyPr/>
          <a:lstStyle>
            <a:lvl1pPr marL="383990" indent="-383990">
              <a:buFont typeface="Arial" panose="020B0604020202020204" pitchFamily="34" charset="0"/>
              <a:buChar char="–"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52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575734" y="937031"/>
            <a:ext cx="5228167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5733" y="936879"/>
            <a:ext cx="5228167" cy="726820"/>
          </a:xfrm>
        </p:spPr>
        <p:txBody>
          <a:bodyPr/>
          <a:lstStyle>
            <a:lvl1pPr marL="0" indent="0">
              <a:buNone/>
              <a:defRPr sz="3733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1933" y="936879"/>
            <a:ext cx="5190067" cy="485432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734" y="1767849"/>
            <a:ext cx="5228165" cy="4023349"/>
          </a:xfrm>
        </p:spPr>
        <p:txBody>
          <a:bodyPr/>
          <a:lstStyle>
            <a:lvl1pPr marL="383990" indent="-383990">
              <a:buFont typeface="Arial" panose="020B0604020202020204" pitchFamily="34" charset="0"/>
              <a:buChar char="–"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191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, no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734" y="2913229"/>
            <a:ext cx="11040533" cy="762016"/>
          </a:xfrm>
        </p:spPr>
        <p:txBody>
          <a:bodyPr/>
          <a:lstStyle>
            <a:lvl1pPr>
              <a:lnSpc>
                <a:spcPct val="100000"/>
              </a:lnSpc>
              <a:defRPr sz="4533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575734" y="2913229"/>
            <a:ext cx="1104053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644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E1E0-EE2C-45DE-9148-0261E27AE51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9152B6-83C3-4567-96CF-D19AF203925A}" type="datetime1">
              <a:rPr lang="en-GB" smtClean="0"/>
              <a:t>02/04/2020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00508B-71A0-427E-8E7A-E086E3EDCF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3F4AA-6BDB-435B-B70F-96D631AC163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0BBD1-F037-4859-9F9A-032B9CA15F4B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060333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280" y="2705427"/>
            <a:ext cx="3065517" cy="426383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67"/>
              </a:spcAft>
              <a:buFontTx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2446281" y="2705446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46283" y="548217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2446279" y="5604482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6280" y="3447253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680199" y="2705446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80200" y="548217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680196" y="5604482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0198" y="3447253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80196" y="2705428"/>
            <a:ext cx="3065517" cy="426381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46279" y="5604463"/>
            <a:ext cx="3065517" cy="430276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0196" y="5604463"/>
            <a:ext cx="3065517" cy="426381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93046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Polygon (light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AF4EE99-6FEE-42D3-860B-599D4E558D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/>
              <a:t>The Alan Turing Institute</a:t>
            </a:r>
          </a:p>
        </p:txBody>
      </p:sp>
      <p:cxnSp>
        <p:nvCxnSpPr>
          <p:cNvPr id="7" name="Straight Connector 5">
            <a:extLst>
              <a:ext uri="{FF2B5EF4-FFF2-40B4-BE49-F238E27FC236}">
                <a16:creationId xmlns:a16="http://schemas.microsoft.com/office/drawing/2014/main" id="{E9E18ACC-BB54-453A-A3D9-AF5D1DCEA316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2516989"/>
            <a:ext cx="8304576" cy="816000"/>
          </a:xfrm>
        </p:spPr>
        <p:txBody>
          <a:bodyPr/>
          <a:lstStyle>
            <a:lvl1pPr>
              <a:lnSpc>
                <a:spcPct val="100000"/>
              </a:lnSpc>
              <a:defRPr sz="4533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1" name="Date Placeholder 1">
            <a:extLst>
              <a:ext uri="{FF2B5EF4-FFF2-40B4-BE49-F238E27FC236}">
                <a16:creationId xmlns:a16="http://schemas.microsoft.com/office/drawing/2014/main" id="{D2BA7735-2333-43F4-B2BF-F926BE4CC1F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3683742-5251-4929-90E0-2918DEC7220D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8DEFB274-1493-45D9-ACFC-CEDDDB96F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78FBAC-47EC-49AB-B823-5197C67F076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FC0F6C-55F0-4536-8E87-B69AC1305A87}"/>
              </a:ext>
            </a:extLst>
          </p:cNvPr>
          <p:cNvSpPr/>
          <p:nvPr userDrawn="1"/>
        </p:nvSpPr>
        <p:spPr>
          <a:xfrm>
            <a:off x="575733" y="2447691"/>
            <a:ext cx="8304576" cy="9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354875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Polygon (dark d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>
            <a:extLst>
              <a:ext uri="{FF2B5EF4-FFF2-40B4-BE49-F238E27FC236}">
                <a16:creationId xmlns:a16="http://schemas.microsoft.com/office/drawing/2014/main" id="{8EE18E70-7502-4E0F-8EC1-1C1B9EE7265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7" name="Straight Connector 5">
            <a:extLst>
              <a:ext uri="{FF2B5EF4-FFF2-40B4-BE49-F238E27FC236}">
                <a16:creationId xmlns:a16="http://schemas.microsoft.com/office/drawing/2014/main" id="{0C394799-DA55-420D-9FFF-2A9FEBFE55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11" descr="ATI_logo_white.ai">
            <a:extLst>
              <a:ext uri="{FF2B5EF4-FFF2-40B4-BE49-F238E27FC236}">
                <a16:creationId xmlns:a16="http://schemas.microsoft.com/office/drawing/2014/main" id="{AC5B6B32-AC06-4123-B59B-DEA7C560C8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5734" y="575734"/>
            <a:ext cx="1841500" cy="768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9B561648-857D-4B6B-8706-B5D40722772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A341E90-B792-4655-B331-B42CDD2774EF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310EE622-E353-4CD0-8370-7639E185E4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4FA6F94-6CA3-486A-85D9-F6DBC7AB311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4C1BDB-33CC-4BEF-A547-6A55FA12790D}"/>
              </a:ext>
            </a:extLst>
          </p:cNvPr>
          <p:cNvSpPr/>
          <p:nvPr userDrawn="1"/>
        </p:nvSpPr>
        <p:spPr>
          <a:xfrm>
            <a:off x="575733" y="2447691"/>
            <a:ext cx="8304576" cy="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516989"/>
            <a:ext cx="8304576" cy="816000"/>
          </a:xfrm>
        </p:spPr>
        <p:txBody>
          <a:bodyPr/>
          <a:lstStyle>
            <a:lvl1pPr>
              <a:lnSpc>
                <a:spcPct val="100000"/>
              </a:lnSpc>
              <a:defRPr sz="4533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3916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A66-0084-44B2-B5CF-6BBF68070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2EC99-79D1-4C4F-9922-AA090F8FB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78625-8360-47C8-8E45-96C307889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25D4B-6688-4769-AB27-84C45658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32910-A666-4DEB-BBD1-289D3BC6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232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871C8010-C10A-4680-87CD-8A2A30BCE24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8371B85C-0188-4221-8821-B68670C6C3FA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D789B564-B65F-4C15-BAD8-3C1B8B545D5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F123749-D969-4DD2-9868-2215C26833D4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1CB9F07-C025-4D57-80FD-D6BDBC2D84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CAE0F74-7337-4072-91EA-E6767868A12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2E6F1581-B58A-429C-8271-FD022B15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6F1A75-16D6-4BC8-B120-1A5EA3D437FF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570784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5B9C085-8AC3-4268-A366-B29751EB4ED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FBA732A-1546-4313-975B-EC42DC7D6814}" type="datetime1">
              <a:rPr lang="en-US" smtClean="0"/>
              <a:t>4/2/2020</a:t>
            </a:fld>
            <a:endParaRPr lang="en-GB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7F7D7AC-845A-4E23-94DD-FD72BA0F00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EE291-2B04-4E73-B2CF-D9C06A3805F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46458DB0-81E4-473C-8F05-E673AC6AA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DD2D0D-BFE2-4B5F-B262-A88AE171CB5E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93244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E1E0-EE2C-45DE-9148-0261E27AE51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D2FD7-70C6-4461-AC83-43B854802DDA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00508B-71A0-427E-8E7A-E086E3EDCF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3F4AA-6BDB-435B-B70F-96D631AC163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0BBD1-F037-4859-9F9A-032B9CA15F4B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7938009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 marL="575986" indent="-335992">
              <a:defRPr/>
            </a:lvl3pPr>
            <a:lvl4pPr marL="1151971" indent="-335992">
              <a:defRPr/>
            </a:lvl4pPr>
            <a:lvl5pPr marL="1727957" indent="-335992">
              <a:defRPr/>
            </a:lvl5pPr>
            <a:lvl6pPr indent="-335992">
              <a:defRPr/>
            </a:lvl6pPr>
            <a:lvl7pPr indent="-335992"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2BAAF-63B8-4AB8-8C6A-3CE7F66DB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A94DEC-B7DE-4B97-A7E2-9CB8110B0875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AC404C7-7B93-412B-8DC9-E56CD266AB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A4729-CA73-46FD-B7FB-3083EDFB8E2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81CA01A-567E-48A3-8D45-58C342F8A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ABB75-115E-465D-B19F-A054C4049C7D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0375274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999" y="576000"/>
            <a:ext cx="11040000" cy="3168000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3200" b="0" baseline="0"/>
            </a:lvl1pPr>
            <a:lvl2pPr>
              <a:defRPr sz="2400" b="1"/>
            </a:lvl2pPr>
            <a:lvl3pPr marL="0" indent="0">
              <a:buFontTx/>
              <a:buNone/>
              <a:defRPr sz="2400"/>
            </a:lvl3pPr>
            <a:lvl4pPr marL="623984" indent="-311992">
              <a:defRPr sz="2400"/>
            </a:lvl4pPr>
            <a:lvl5pPr marL="935977" indent="-311992">
              <a:defRPr sz="2400"/>
            </a:lvl5pPr>
            <a:lvl6pPr>
              <a:defRPr sz="2400"/>
            </a:lvl6pPr>
            <a:lvl7pPr>
              <a:defRPr sz="2400"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576000" y="2040000"/>
            <a:ext cx="2880000" cy="72000"/>
          </a:xfrm>
          <a:solidFill>
            <a:schemeClr val="tx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57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41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3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825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8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1017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249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25C8C3B-1B48-4871-A27A-E21F2C18FFF9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F7B037-EADE-4FAE-91C0-80DCF89985AE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B452863-23BB-408C-8690-5ACA294022B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1013DD-1452-4B0F-9E7A-AB6E0392C2A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D8D25E-5D4A-4348-9095-DFA43477E15C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9017606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ECBD2-724D-44E0-B506-603A94A123C2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E98C5-DF07-4A9B-8796-005250B528B3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A33973-F439-4630-9F01-06C4371A237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05BD0D-EBF5-429D-BD54-7FC942F384E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3B4455-0CE4-4CC6-86D1-485B27B50035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A2A60ACF-2223-4A15-91FB-C09331069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68863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6000" y="1632000"/>
            <a:ext cx="5232000" cy="4320000"/>
          </a:xfrm>
        </p:spPr>
        <p:txBody>
          <a:bodyPr/>
          <a:lstStyle>
            <a:lvl1pPr>
              <a:defRPr sz="1733"/>
            </a:lvl1pPr>
            <a:lvl2pPr>
              <a:defRPr sz="1733"/>
            </a:lvl2pPr>
            <a:lvl3pPr indent="-239994">
              <a:defRPr sz="1733"/>
            </a:lvl3pPr>
            <a:lvl4pPr indent="-239994">
              <a:defRPr sz="1733"/>
            </a:lvl4pPr>
            <a:lvl5pPr indent="-239994">
              <a:defRPr sz="1733"/>
            </a:lvl5pPr>
            <a:lvl6pPr indent="-239994">
              <a:defRPr sz="1733" baseline="0"/>
            </a:lvl6pPr>
            <a:lvl7pPr indent="-239994">
              <a:defRPr sz="1733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4000" y="1632000"/>
            <a:ext cx="5232000" cy="4320000"/>
          </a:xfrm>
        </p:spPr>
        <p:txBody>
          <a:bodyPr/>
          <a:lstStyle>
            <a:lvl1pPr>
              <a:defRPr sz="1733"/>
            </a:lvl1pPr>
            <a:lvl2pPr>
              <a:defRPr sz="1733"/>
            </a:lvl2pPr>
            <a:lvl3pPr indent="-239994">
              <a:defRPr sz="1733"/>
            </a:lvl3pPr>
            <a:lvl4pPr indent="-239994">
              <a:defRPr sz="1733"/>
            </a:lvl4pPr>
            <a:lvl5pPr indent="-239994">
              <a:defRPr sz="1733" baseline="0"/>
            </a:lvl5pPr>
            <a:lvl6pPr indent="-239994">
              <a:defRPr sz="1733"/>
            </a:lvl6pPr>
            <a:lvl7pPr indent="-239994">
              <a:defRPr sz="1733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BCA3FE1-876B-4B9F-8344-8F7183389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5D954E-7EF5-4303-BCE5-C30C3B0E54E1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202A-1758-49DC-8055-0F9FACFCE9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FA4FC-8334-40DA-9595-BE83E1ECD18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293477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676DD3BB-A8C8-44E0-85A7-8F180878BA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66A13792-893F-453A-854B-23B09BC6C1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9" descr="ATI_logo_white.ai">
            <a:extLst>
              <a:ext uri="{FF2B5EF4-FFF2-40B4-BE49-F238E27FC236}">
                <a16:creationId xmlns:a16="http://schemas.microsoft.com/office/drawing/2014/main" id="{9DF29087-D290-4B3A-A800-022C8840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1610784" cy="67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76000" y="4128000"/>
            <a:ext cx="7680000" cy="1200000"/>
          </a:xfrm>
        </p:spPr>
        <p:txBody>
          <a:bodyPr/>
          <a:lstStyle>
            <a:lvl1pPr>
              <a:defRPr sz="2400" b="1">
                <a:solidFill>
                  <a:schemeClr val="bg1"/>
                </a:solidFill>
              </a:defRPr>
            </a:lvl1pPr>
            <a:lvl2pPr marL="311992" indent="-311992">
              <a:buFont typeface="Arial" pitchFamily="34" charset="0"/>
              <a:buChar char="–"/>
              <a:defRPr sz="2400">
                <a:solidFill>
                  <a:schemeClr val="bg1"/>
                </a:solidFill>
              </a:defRPr>
            </a:lvl2pPr>
            <a:lvl3pPr marL="623984">
              <a:defRPr sz="2400">
                <a:solidFill>
                  <a:schemeClr val="bg1"/>
                </a:solidFill>
              </a:defRPr>
            </a:lvl3pPr>
            <a:lvl4pPr marL="935977">
              <a:defRPr sz="2400">
                <a:solidFill>
                  <a:schemeClr val="bg1"/>
                </a:solidFill>
              </a:defRPr>
            </a:lvl4pPr>
            <a:lvl5pPr marL="1247969"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576000" y="4008000"/>
            <a:ext cx="4056000" cy="72000"/>
          </a:xfrm>
          <a:solidFill>
            <a:schemeClr val="bg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F33FD4B3-D552-4731-A7AF-1C3D4533A42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25BA17C-A6A9-44B0-B24E-F5B9F7A14D85}" type="datetime1">
              <a:rPr lang="en-US" smtClean="0"/>
              <a:t>4/2/2020</a:t>
            </a:fld>
            <a:endParaRPr lang="en-GB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AD7EC05-A11A-4736-92A0-3F65A9E76E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C439F6A-78F2-4692-956A-FE4F6A87BD04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65500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1710ECF-1F4C-404C-9FAB-BFCD8A35F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2C7649-B18B-45FF-8C50-4F96B849356E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88A90A-AE44-495E-9E36-6C9137BAFD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C0F2F6-87B3-49D6-9633-F12FBF454F0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246877A-178E-471D-B307-49D284631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9CC3A-F852-411D-B0EE-0702C531C81C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42534569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1C6A178-01F4-4197-A4ED-2541F5E3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4D95BA-5C55-48B1-B4CD-55DD6A06884B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B4D1037-5046-4EC1-82FA-1EAAE64E26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BBF90B-B6CB-4080-A483-201BC832195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71530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EF4B0-0000-439D-ADE7-9DE3513AF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A9C7A-45B8-4F5B-89BC-CD7752383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5E5AD-C645-4FEC-99AA-2DDE62B86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10E6C-2AFE-4E70-9232-260309EDE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10DE1-9486-44C0-B85F-F66630A8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2099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Polygon (light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</p:spPr>
        <p:txBody>
          <a:bodyPr/>
          <a:lstStyle>
            <a:lvl1pPr algn="r">
              <a:defRPr/>
            </a:lvl1pPr>
          </a:lstStyle>
          <a:p>
            <a:r>
              <a:rPr lang="en-GB"/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67E9E9-2E9C-447B-8931-6866408E1786}" type="datetime1">
              <a:rPr lang="en-US" smtClean="0"/>
              <a:t>4/2/2020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B868178-02AE-42FC-958D-6B8F13B601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Box 4"/>
          <p:cNvSpPr txBox="1"/>
          <p:nvPr userDrawn="1"/>
        </p:nvSpPr>
        <p:spPr>
          <a:xfrm>
            <a:off x="1728000" y="6297600"/>
            <a:ext cx="4800000" cy="192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067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Alan Turing Institute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76000" y="6288000"/>
            <a:ext cx="11040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6000" y="2640000"/>
            <a:ext cx="11040000" cy="816000"/>
          </a:xfrm>
        </p:spPr>
        <p:txBody>
          <a:bodyPr/>
          <a:lstStyle>
            <a:lvl1pPr>
              <a:defRPr sz="7333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576000" y="3552000"/>
            <a:ext cx="11040000" cy="720000"/>
          </a:xfrm>
        </p:spPr>
        <p:txBody>
          <a:bodyPr/>
          <a:lstStyle>
            <a:lvl1pPr marL="0" indent="0" algn="l">
              <a:lnSpc>
                <a:spcPct val="85000"/>
              </a:lnSpc>
              <a:buNone/>
              <a:defRPr sz="4533" b="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18" y="579967"/>
            <a:ext cx="1841733" cy="768000"/>
          </a:xfrm>
          <a:prstGeom prst="rect">
            <a:avLst/>
          </a:prstGeom>
        </p:spPr>
      </p:pic>
      <p:sp>
        <p:nvSpPr>
          <p:cNvPr id="16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576000" y="2472000"/>
            <a:ext cx="11040000" cy="57600"/>
          </a:xfrm>
          <a:solidFill>
            <a:schemeClr val="tx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575198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676DD3BB-A8C8-44E0-85A7-8F180878BA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 dirty="0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66A13792-893F-453A-854B-23B09BC6C1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9" descr="ATI_logo_white.ai">
            <a:extLst>
              <a:ext uri="{FF2B5EF4-FFF2-40B4-BE49-F238E27FC236}">
                <a16:creationId xmlns:a16="http://schemas.microsoft.com/office/drawing/2014/main" id="{9DF29087-D290-4B3A-A800-022C8840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1610784" cy="67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F33FD4B3-D552-4731-A7AF-1C3D4533A42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8CE6C3F-CA1F-4A94-919E-EF0EA6251EFE}" type="datetime1">
              <a:rPr lang="en-US" smtClean="0"/>
              <a:t>4/2/2020</a:t>
            </a:fld>
            <a:endParaRPr lang="en-GB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AD7EC05-A11A-4736-92A0-3F65A9E76E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C439F6A-78F2-4692-956A-FE4F6A87BD04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09E7D-82C7-45D3-9892-AC18E45BA323}"/>
              </a:ext>
            </a:extLst>
          </p:cNvPr>
          <p:cNvSpPr/>
          <p:nvPr userDrawn="1"/>
        </p:nvSpPr>
        <p:spPr>
          <a:xfrm>
            <a:off x="575733" y="4008173"/>
            <a:ext cx="1775851" cy="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C8032-9544-4AC4-9DCC-C3715FEA9979}"/>
              </a:ext>
            </a:extLst>
          </p:cNvPr>
          <p:cNvSpPr txBox="1"/>
          <p:nvPr userDrawn="1"/>
        </p:nvSpPr>
        <p:spPr>
          <a:xfrm>
            <a:off x="575733" y="4127500"/>
            <a:ext cx="1775851" cy="15361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turing.ac.uk</a:t>
            </a:r>
            <a:b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@turinginst</a:t>
            </a:r>
          </a:p>
        </p:txBody>
      </p:sp>
    </p:spTree>
    <p:extLst>
      <p:ext uri="{BB962C8B-B14F-4D97-AF65-F5344CB8AC3E}">
        <p14:creationId xmlns:p14="http://schemas.microsoft.com/office/powerpoint/2010/main" val="207835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5AEFB-9804-4A7F-B88B-CB0643FC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83E04-2405-40EF-BED0-50D126FEA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96F97-6797-41F2-8754-C79EAA0B6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A580D-C174-4DA0-9CDE-D0354229E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E309E-7E01-4F54-B852-ECA33ED1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21334-F0F8-4457-AB12-5247BC1CA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04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1DCD-E302-4ADF-80C0-4A1BB928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DD12A-F9AD-485D-BBFA-C22309EB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3EF13-B51C-41B1-A082-D48334453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9523F-7539-4BDD-B3A0-B322E9876D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48499A-A4B5-4FE3-8021-3174D3947A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1D2511-CFE6-4B35-95F0-7A8DDD41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78C0D9-2506-4181-8C27-19A916A36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910F9A-8D69-4937-BB17-1C89F335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247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7B69-D993-4362-9D98-5C5A8527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DC7095-5832-4107-95CA-7386BD82D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38B951-B96D-4631-A7D1-0EB5A0DA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B5566-6F84-46CB-A912-07BB57D2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544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BB7FD4-28C9-4F5A-AB8B-85A2258CB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30879-B3F4-43D4-9D8D-49FC3BA84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424BC-ED50-4496-8BBA-0F162933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95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A6974-C398-4263-981F-5FF078C17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4797-151F-4D2A-8731-1015E902D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BF2AE-23FE-4DCF-A935-607A09CDD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DC983-2301-4E82-B173-83E71A70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9ABF6-8F8C-4011-8F78-EEF985726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247F0-CDFF-45B7-892F-1A27D318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83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DF06-6DD3-4997-9F2D-1980E910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DCC7A3-9E2A-4C76-BD0B-134C570C6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1FA90-081E-42EF-B84B-F883A96D4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E1A5A-E533-41EB-B5D0-DAA0965D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83AE9E-0931-409F-A864-01601EF17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7C299-4F91-4148-B7E5-2D2AC308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351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8B229-2873-4EFE-8EE0-ADDDB8FF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34D24-4F12-44E4-9B88-C8DF4FB47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C8DF7-FC7A-490B-8F35-CC93E665D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FFE4B-EB3C-48E1-9309-4A3EFF9939C9}" type="datetimeFigureOut">
              <a:rPr lang="en-GB" smtClean="0"/>
              <a:t>02/04/2020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243E1-3A96-43C6-9AF6-9B7ACD3C2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A8B6F-684E-4C17-B54B-6776A3AF8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993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Box 12">
            <a:extLst>
              <a:ext uri="{FF2B5EF4-FFF2-40B4-BE49-F238E27FC236}">
                <a16:creationId xmlns:a16="http://schemas.microsoft.com/office/drawing/2014/main" id="{3B78A1B5-5D60-4CB3-BE35-45F09174924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rgbClr val="000000"/>
                </a:solidFill>
              </a:rPr>
              <a:t>The Alan Turing Institute</a:t>
            </a:r>
          </a:p>
        </p:txBody>
      </p: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75734" y="575734"/>
            <a:ext cx="11040533" cy="624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5734" y="1631951"/>
            <a:ext cx="11040533" cy="43201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text. Indent for secondary levels and bullets. Or use buttons to add content. 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0711-CF50-4324-AACA-9A3E08F4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5734" y="6297084"/>
            <a:ext cx="1104900" cy="19261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67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0E7D4FB-D556-4702-BF77-3BBD141624CD}" type="datetime1">
              <a:rPr lang="en-US" smtClean="0"/>
              <a:t>4/2/2020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101B8-A913-4DC6-83DA-276AC8DA9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6297084"/>
            <a:ext cx="719667" cy="192616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1067" b="1"/>
            </a:lvl1pPr>
          </a:lstStyle>
          <a:p>
            <a:pPr>
              <a:defRPr/>
            </a:pPr>
            <a:fld id="{F5125F9C-A842-4714-8AB3-35D4838AD65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D2BC769-0FEC-48A6-A33C-FA6B8451362A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4290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</p:sldLayoutIdLst>
  <p:hf sldNum="0" hdr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5pPr>
      <a:lvl6pPr marL="609585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6pPr>
      <a:lvl7pPr marL="1219170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7pPr>
      <a:lvl8pPr marL="1828754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8pPr>
      <a:lvl9pPr marL="2438339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575719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151438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157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3942" indent="-335992" algn="l" defTabSz="1219170" rtl="0" eaLnBrk="1" latinLnBrk="0" hangingPunct="1">
        <a:spcBef>
          <a:spcPts val="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879928" indent="-335992" algn="l" defTabSz="1219170" rtl="0" eaLnBrk="1" latinLnBrk="0" hangingPunct="1">
        <a:spcBef>
          <a:spcPts val="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15EE4E3-78C2-485C-841F-23D9AB14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2" y="3750043"/>
            <a:ext cx="6957983" cy="762016"/>
          </a:xfrm>
        </p:spPr>
        <p:txBody>
          <a:bodyPr>
            <a:normAutofit fontScale="90000"/>
          </a:bodyPr>
          <a:lstStyle/>
          <a:p>
            <a:r>
              <a:rPr lang="en-GB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Data Study Group</a:t>
            </a:r>
            <a:br>
              <a:rPr lang="en-GB" altLang="en-US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Sensitivity Assessment/ Safe Haven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95E9F2E-64A6-4E32-B83C-4C8D0970EE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2327" y="5717108"/>
            <a:ext cx="5804747" cy="762016"/>
          </a:xfrm>
        </p:spPr>
        <p:txBody>
          <a:bodyPr>
            <a:normAutofit fontScale="77500" lnSpcReduction="20000"/>
          </a:bodyPr>
          <a:lstStyle/>
          <a:p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The national institute for data science and artificial intelligence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Picture Placeholder 39">
            <a:extLst>
              <a:ext uri="{FF2B5EF4-FFF2-40B4-BE49-F238E27FC236}">
                <a16:creationId xmlns:a16="http://schemas.microsoft.com/office/drawing/2014/main" id="{B54BEBE2-E3BB-43D5-8F76-2981088F1A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03190" y="0"/>
            <a:ext cx="6688810" cy="5419580"/>
          </a:xfrm>
        </p:spPr>
      </p:pic>
    </p:spTree>
    <p:extLst>
      <p:ext uri="{BB962C8B-B14F-4D97-AF65-F5344CB8AC3E}">
        <p14:creationId xmlns:p14="http://schemas.microsoft.com/office/powerpoint/2010/main" val="3644910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4/6/2020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626105"/>
            <a:ext cx="10705676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Transferring your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82E22-E5B8-4D1B-8070-DA6DC3BC0223}"/>
              </a:ext>
            </a:extLst>
          </p:cNvPr>
          <p:cNvSpPr txBox="1"/>
          <p:nvPr/>
        </p:nvSpPr>
        <p:spPr>
          <a:xfrm>
            <a:off x="657225" y="1945645"/>
            <a:ext cx="10877550" cy="411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sz="2400" dirty="0">
                <a:solidFill>
                  <a:schemeClr val="bg1"/>
                </a:solidFill>
              </a:rPr>
              <a:t>There are 2 methods of transferring data into the safe haven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Microsoft Azure Storage Explorer -   an upload link emailed securely to you using egress switch. You will need to send us the public IP address of the device that will be used to upload the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Physically by bringing your data to the institute on a device.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6583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4/6/2020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626105"/>
            <a:ext cx="10705676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After the event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82E22-E5B8-4D1B-8070-DA6DC3BC0223}"/>
              </a:ext>
            </a:extLst>
          </p:cNvPr>
          <p:cNvSpPr txBox="1"/>
          <p:nvPr/>
        </p:nvSpPr>
        <p:spPr>
          <a:xfrm>
            <a:off x="575734" y="1513851"/>
            <a:ext cx="10705676" cy="411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Arial"/>
              </a:rPr>
              <a:t>Sensitivity assessments are also needed to make sure it is safe to </a:t>
            </a:r>
            <a:r>
              <a:rPr lang="en-GB" sz="2000" u="sng" dirty="0">
                <a:solidFill>
                  <a:schemeClr val="bg1"/>
                </a:solidFill>
                <a:latin typeface="Arial"/>
              </a:rPr>
              <a:t>remove</a:t>
            </a:r>
            <a:r>
              <a:rPr lang="en-GB" sz="2000" dirty="0">
                <a:solidFill>
                  <a:schemeClr val="bg1"/>
                </a:solidFill>
                <a:latin typeface="Arial"/>
              </a:rPr>
              <a:t> anything from the safe haven – including the new documents and images generated by participants during the event.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Arial"/>
              </a:rPr>
              <a:t>On the Friday of DSG week COs and PI must inspect the outputs of the week and record their sensitivity in the web app.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Arial"/>
              </a:rPr>
              <a:t>If they are a low tier they can be removed so that the PI can finish the report remotely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dirty="0">
                <a:solidFill>
                  <a:schemeClr val="bg1"/>
                </a:solidFill>
                <a:latin typeface="Arial"/>
              </a:rPr>
              <a:t>If they are a high tier (most likely due to commercial sensitivities) the PI might have to access </a:t>
            </a:r>
            <a:r>
              <a:rPr lang="en-GB" dirty="0">
                <a:solidFill>
                  <a:schemeClr val="bg1"/>
                </a:solidFill>
                <a:latin typeface="Arial"/>
              </a:rPr>
              <a:t>the safe haven each time to work on the report or edits can be made to remove any sensitivities. 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6883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4/7/2020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626105"/>
            <a:ext cx="10705676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82E22-E5B8-4D1B-8070-DA6DC3BC0223}"/>
              </a:ext>
            </a:extLst>
          </p:cNvPr>
          <p:cNvSpPr txBox="1"/>
          <p:nvPr/>
        </p:nvSpPr>
        <p:spPr>
          <a:xfrm>
            <a:off x="575734" y="1971051"/>
            <a:ext cx="10705676" cy="411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If you haven't already complete and return the ‘data sets form’ so we can set your challenge up on the web app.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800" dirty="0">
              <a:solidFill>
                <a:prstClr val="white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800" dirty="0">
                <a:solidFill>
                  <a:prstClr val="white"/>
                </a:solidFill>
                <a:latin typeface="Arial"/>
              </a:rPr>
              <a:t>Use the web app instructions to conduct the assessment of your project/ data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800" dirty="0">
                <a:solidFill>
                  <a:prstClr val="white"/>
                </a:solidFill>
                <a:latin typeface="Arial"/>
              </a:rPr>
              <a:t>Transfer your challenge data to the Turing so that the PI can start their assessment 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131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8693BD-E8E9-4A66-B365-70241D24E768}"/>
              </a:ext>
            </a:extLst>
          </p:cNvPr>
          <p:cNvSpPr txBox="1"/>
          <p:nvPr/>
        </p:nvSpPr>
        <p:spPr>
          <a:xfrm>
            <a:off x="781218" y="893852"/>
            <a:ext cx="5520266" cy="3287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following slides explain the process of assessing the challenge data </a:t>
            </a:r>
            <a:r>
              <a:rPr lang="en-GB" sz="3600" b="1" u="sng" dirty="0">
                <a:solidFill>
                  <a:schemeClr val="bg1"/>
                </a:solidFill>
              </a:rPr>
              <a:t>sensitivity</a:t>
            </a:r>
            <a:r>
              <a:rPr lang="en-GB" sz="3600" dirty="0">
                <a:solidFill>
                  <a:schemeClr val="bg1"/>
                </a:solidFill>
              </a:rPr>
              <a:t> in order to decide what </a:t>
            </a:r>
            <a:r>
              <a:rPr lang="en-GB" sz="3600" b="1" u="sng" dirty="0">
                <a:solidFill>
                  <a:schemeClr val="bg1"/>
                </a:solidFill>
              </a:rPr>
              <a:t>safe haven environment </a:t>
            </a:r>
            <a:r>
              <a:rPr lang="en-GB" sz="3600" dirty="0">
                <a:solidFill>
                  <a:schemeClr val="bg1"/>
                </a:solidFill>
              </a:rPr>
              <a:t>will be used for the project.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21145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49989"/>
            <a:ext cx="6957983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Turing Safe Havens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CFDD3-D35A-44AA-B84B-C27811C92BD2}"/>
              </a:ext>
            </a:extLst>
          </p:cNvPr>
          <p:cNvSpPr txBox="1"/>
          <p:nvPr/>
        </p:nvSpPr>
        <p:spPr>
          <a:xfrm>
            <a:off x="575734" y="1857485"/>
            <a:ext cx="6318225" cy="39760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Secure environments that sit on the Microsoft Azure server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Used to store your data to ensure it is secure for the duration of the project.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Researchers access the environment during the Data Study Group event allowing them to securely work on the challenge. 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There all 4 different tiers, each one with different security measures</a:t>
            </a: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dirty="0">
              <a:solidFill>
                <a:schemeClr val="bg1"/>
              </a:solidFill>
            </a:endParaRP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Projects must be assessed to decide what tier is most appropriate</a:t>
            </a:r>
          </a:p>
        </p:txBody>
      </p:sp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DC818B23-774F-42A5-9536-01DD209362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453" y="678934"/>
            <a:ext cx="3365412" cy="550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14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224" y="683126"/>
            <a:ext cx="6957983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Tier 0/1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24CD4A-7738-49AE-BCCD-BB5017331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898" y="1064134"/>
            <a:ext cx="3682590" cy="41262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6D9D66-B61F-4EEF-81B8-6A8D61062F46}"/>
              </a:ext>
            </a:extLst>
          </p:cNvPr>
          <p:cNvSpPr/>
          <p:nvPr/>
        </p:nvSpPr>
        <p:spPr>
          <a:xfrm>
            <a:off x="872918" y="2905003"/>
            <a:ext cx="5805283" cy="9661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Data with very low consequences for disclosure, such as open data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Researchers can use their own devices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Internet access is permitted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Copy and Paste function is permitted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5D93C731-D08E-46DE-A604-DB9B631CD470}"/>
              </a:ext>
            </a:extLst>
          </p:cNvPr>
          <p:cNvSpPr/>
          <p:nvPr/>
        </p:nvSpPr>
        <p:spPr>
          <a:xfrm>
            <a:off x="7527898" y="3601782"/>
            <a:ext cx="3682590" cy="1520042"/>
          </a:xfrm>
          <a:prstGeom prst="trapezoi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5362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49989"/>
            <a:ext cx="1561291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Tier 2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029F07-BA34-40E6-BC69-FA98FF41F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074" y="1512005"/>
            <a:ext cx="3682590" cy="41262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8BE70B6-7D26-478C-B370-80F6D3D84EBC}"/>
              </a:ext>
            </a:extLst>
          </p:cNvPr>
          <p:cNvSpPr/>
          <p:nvPr/>
        </p:nvSpPr>
        <p:spPr>
          <a:xfrm>
            <a:off x="5330858" y="2623344"/>
            <a:ext cx="6378152" cy="16113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schemeClr val="bg1"/>
                </a:solidFill>
                <a:latin typeface="Arial"/>
              </a:rPr>
              <a:t>C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ommercially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sensitive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chemeClr val="bg1"/>
                </a:solidFill>
                <a:latin typeface="Arial"/>
              </a:rPr>
              <a:t>&amp; s</a:t>
            </a: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trongly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pseudonymised personal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Researchers can use their own devices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 outbound internet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 copy and paste function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2400" dirty="0">
              <a:solidFill>
                <a:schemeClr val="bg1"/>
              </a:solidFill>
              <a:latin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D76CB1E5-AC82-44D5-90CA-64D5AF2BE159}"/>
              </a:ext>
            </a:extLst>
          </p:cNvPr>
          <p:cNvSpPr/>
          <p:nvPr/>
        </p:nvSpPr>
        <p:spPr>
          <a:xfrm>
            <a:off x="1648268" y="3262744"/>
            <a:ext cx="2356947" cy="843148"/>
          </a:xfrm>
          <a:prstGeom prst="trapezoi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8373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49989"/>
            <a:ext cx="1561291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Tier 3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AC23BC-6400-4065-9030-3E334196B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362" y="1086311"/>
            <a:ext cx="4181574" cy="4685377"/>
          </a:xfrm>
          <a:prstGeom prst="rect">
            <a:avLst/>
          </a:prstGeom>
        </p:spPr>
      </p:pic>
      <p:sp>
        <p:nvSpPr>
          <p:cNvPr id="13" name="Trapezoid 12">
            <a:extLst>
              <a:ext uri="{FF2B5EF4-FFF2-40B4-BE49-F238E27FC236}">
                <a16:creationId xmlns:a16="http://schemas.microsoft.com/office/drawing/2014/main" id="{106A7D7F-64AD-4465-8796-3A7FDA099508}"/>
              </a:ext>
            </a:extLst>
          </p:cNvPr>
          <p:cNvSpPr/>
          <p:nvPr/>
        </p:nvSpPr>
        <p:spPr>
          <a:xfrm>
            <a:off x="8229896" y="2034540"/>
            <a:ext cx="1851363" cy="966948"/>
          </a:xfrm>
          <a:prstGeom prst="trapezoi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14299B-8DCF-41FF-A5FA-ACC6F7EA8AF5}"/>
              </a:ext>
            </a:extLst>
          </p:cNvPr>
          <p:cNvSpPr txBox="1"/>
          <p:nvPr/>
        </p:nvSpPr>
        <p:spPr>
          <a:xfrm>
            <a:off x="912396" y="1874520"/>
            <a:ext cx="6288504" cy="37205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Personal data with weak or no pseudonymisation, or more sensitive commercial or government data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Access only from known physical spaces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GB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Access only via managed devices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GB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No internet access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GB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No copy and paste function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GB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GB" sz="2000" dirty="0">
                <a:solidFill>
                  <a:schemeClr val="bg1"/>
                </a:solidFill>
              </a:rPr>
              <a:t>White listed packages only 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prstClr val="black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812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49989"/>
            <a:ext cx="1561291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Tier 4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BE70B6-7D26-478C-B370-80F6D3D84EBC}"/>
              </a:ext>
            </a:extLst>
          </p:cNvPr>
          <p:cNvSpPr/>
          <p:nvPr/>
        </p:nvSpPr>
        <p:spPr>
          <a:xfrm>
            <a:off x="4909765" y="3177760"/>
            <a:ext cx="6378152" cy="16113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Very sensitive personal, commercial or government data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Access only from know dedicated secure rooms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Stricter package whitelist 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lang="en-GB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The Data Study Group is currently not able to feature tier 4 projects</a:t>
            </a:r>
            <a:endParaRPr lang="en-US" sz="24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42DFA7-9614-4D3D-A529-09829C6FA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63" y="1497369"/>
            <a:ext cx="3682590" cy="4126275"/>
          </a:xfrm>
          <a:prstGeom prst="rect">
            <a:avLst/>
          </a:pr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0CA82639-CC47-40E0-B414-22819D346A11}"/>
              </a:ext>
            </a:extLst>
          </p:cNvPr>
          <p:cNvSpPr/>
          <p:nvPr/>
        </p:nvSpPr>
        <p:spPr>
          <a:xfrm>
            <a:off x="1845129" y="1506398"/>
            <a:ext cx="1023258" cy="81600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3662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4/3/2020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678934"/>
            <a:ext cx="10705676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To assess your projects sensitivity tier: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CFDD3-D35A-44AA-B84B-C27811C92BD2}"/>
              </a:ext>
            </a:extLst>
          </p:cNvPr>
          <p:cNvSpPr txBox="1"/>
          <p:nvPr/>
        </p:nvSpPr>
        <p:spPr>
          <a:xfrm>
            <a:off x="575734" y="1880967"/>
            <a:ext cx="10842836" cy="39760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The challenge owner and PI must separately record their assessment – if they agree the tier is assigned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prstClr val="white"/>
              </a:solidFill>
              <a:latin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The Turing has also developed the ‘safe haven web app’ which acts as a digital log for your assessment (instructions to follow)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2400" dirty="0">
              <a:solidFill>
                <a:prstClr val="white"/>
              </a:solidFill>
              <a:latin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400" dirty="0">
                <a:solidFill>
                  <a:prstClr val="white"/>
                </a:solidFill>
                <a:latin typeface="Arial"/>
              </a:rPr>
              <a:t>Whilst looking at the data answer the questions when promoted in the web app and a tier will be generated.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94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4/6/2020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E292817-5556-412A-94C6-0E193BDF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286" y="523235"/>
            <a:ext cx="10705676" cy="762016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To assess your projects sensitivity tier: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256C0-A999-47FF-B22F-E6C2550EC8EE}"/>
              </a:ext>
            </a:extLst>
          </p:cNvPr>
          <p:cNvSpPr txBox="1"/>
          <p:nvPr/>
        </p:nvSpPr>
        <p:spPr>
          <a:xfrm>
            <a:off x="602404" y="1456701"/>
            <a:ext cx="10919036" cy="42401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400" dirty="0">
                <a:solidFill>
                  <a:schemeClr val="bg1"/>
                </a:solidFill>
              </a:rPr>
              <a:t>The CO assesses the data using the web app. 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 sz="2400" dirty="0">
                <a:solidFill>
                  <a:schemeClr val="bg1"/>
                </a:solidFill>
              </a:rPr>
              <a:t> </a:t>
            </a: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The Turing create</a:t>
            </a:r>
            <a:r>
              <a:rPr lang="en-GB" sz="2400" dirty="0">
                <a:solidFill>
                  <a:schemeClr val="bg1"/>
                </a:solidFill>
              </a:rPr>
              <a:t> a new secure environment for the challenge data.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The CO transfers the data to the se</a:t>
            </a:r>
            <a:r>
              <a:rPr lang="en-GB" sz="2400" dirty="0">
                <a:solidFill>
                  <a:schemeClr val="bg1"/>
                </a:solidFill>
              </a:rPr>
              <a:t>cure environment.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400" dirty="0">
                <a:solidFill>
                  <a:schemeClr val="bg1"/>
                </a:solidFill>
              </a:rPr>
              <a:t>The PI travels to the Turing to access the secure environment and conduct the assessment. 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400" dirty="0">
                <a:solidFill>
                  <a:schemeClr val="bg1"/>
                </a:solidFill>
              </a:rPr>
              <a:t>If the tier 2 or above a referee must also conduct the assessment 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2400" dirty="0">
              <a:solidFill>
                <a:schemeClr val="bg1"/>
              </a:solidFill>
            </a:endParaRP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sz="2400" dirty="0">
                <a:solidFill>
                  <a:schemeClr val="bg1"/>
                </a:solidFill>
              </a:rPr>
              <a:t>The sensitivity tier is assigned and the secure environment amended to reflect the tier security measures. 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21272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Red&amp;White - Alan Turing">
      <a:dk1>
        <a:sysClr val="windowText" lastClr="000000"/>
      </a:dk1>
      <a:lt1>
        <a:sysClr val="window" lastClr="FFFFFF"/>
      </a:lt1>
      <a:dk2>
        <a:srgbClr val="00FF00"/>
      </a:dk2>
      <a:lt2>
        <a:srgbClr val="00FFFF"/>
      </a:lt2>
      <a:accent1>
        <a:srgbClr val="0000FF"/>
      </a:accent1>
      <a:accent2>
        <a:srgbClr val="7D00FF"/>
      </a:accent2>
      <a:accent3>
        <a:srgbClr val="FF00FF"/>
      </a:accent3>
      <a:accent4>
        <a:srgbClr val="FF0000"/>
      </a:accent4>
      <a:accent5>
        <a:srgbClr val="FF7D00"/>
      </a:accent5>
      <a:accent6>
        <a:srgbClr val="FFFF00"/>
      </a:accent6>
      <a:hlink>
        <a:srgbClr val="FF7D00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7068</TotalTime>
  <Words>651</Words>
  <Application>Microsoft Office PowerPoint</Application>
  <PresentationFormat>Widescreen</PresentationFormat>
  <Paragraphs>103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1_Office Theme</vt:lpstr>
      <vt:lpstr>2_Office Theme</vt:lpstr>
      <vt:lpstr>Data Study Group Sensitivity Assessment/ Safe Haven</vt:lpstr>
      <vt:lpstr>PowerPoint Presentation</vt:lpstr>
      <vt:lpstr>Turing Safe Havens</vt:lpstr>
      <vt:lpstr>Tier 0/1 </vt:lpstr>
      <vt:lpstr>Tier 2 </vt:lpstr>
      <vt:lpstr>Tier 3 </vt:lpstr>
      <vt:lpstr>Tier 4 </vt:lpstr>
      <vt:lpstr>To assess your projects sensitivity tier: </vt:lpstr>
      <vt:lpstr>To assess your projects sensitivity tier: </vt:lpstr>
      <vt:lpstr>Transferring your data</vt:lpstr>
      <vt:lpstr>After the event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Study Group Sensitivity Assessment/ Safe Haven</dc:title>
  <dc:creator>Daisy Parry</dc:creator>
  <cp:lastModifiedBy>Daisy Parry</cp:lastModifiedBy>
  <cp:revision>16</cp:revision>
  <dcterms:created xsi:type="dcterms:W3CDTF">2020-04-02T13:03:41Z</dcterms:created>
  <dcterms:modified xsi:type="dcterms:W3CDTF">2020-04-07T10:52:23Z</dcterms:modified>
</cp:coreProperties>
</file>

<file path=docProps/thumbnail.jpeg>
</file>